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sldIdLst>
    <p:sldId id="530" r:id="rId5"/>
    <p:sldId id="531" r:id="rId6"/>
    <p:sldId id="533" r:id="rId7"/>
    <p:sldId id="534" r:id="rId8"/>
    <p:sldId id="546" r:id="rId9"/>
    <p:sldId id="545" r:id="rId10"/>
    <p:sldId id="538" r:id="rId11"/>
    <p:sldId id="5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2EE"/>
    <a:srgbClr val="F01688"/>
    <a:srgbClr val="2F21F3"/>
    <a:srgbClr val="FEB52B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422"/>
  </p:normalViewPr>
  <p:slideViewPr>
    <p:cSldViewPr snapToGrid="0">
      <p:cViewPr varScale="1">
        <p:scale>
          <a:sx n="77" d="100"/>
          <a:sy n="77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EXAMPLE :  CANCER human will recognize it is only cancer but system will recognize what type of cancer it is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0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Youtube</a:t>
            </a:r>
            <a:r>
              <a:rPr lang="en-IN" dirty="0"/>
              <a:t> if we want any games videos or any dressing videos it will recognize our wishes and it will show the output this is also known as pattern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0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Data set separation -  filter of data</a:t>
            </a:r>
          </a:p>
          <a:p>
            <a:r>
              <a:rPr lang="en-IN" dirty="0"/>
              <a:t>The filtered data will take into training set it will complete 80% of function and it will decide the value will come or not it will decide in another 20%</a:t>
            </a:r>
          </a:p>
          <a:p>
            <a:r>
              <a:rPr lang="en-IN" dirty="0"/>
              <a:t>And all the data will go into the validation process </a:t>
            </a:r>
          </a:p>
          <a:p>
            <a:r>
              <a:rPr lang="en-IN" dirty="0"/>
              <a:t>And the desired output will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9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This is a vast subject if u want to learn further u guys can refer these website </a:t>
            </a:r>
          </a:p>
          <a:p>
            <a:r>
              <a:rPr lang="en-IN" dirty="0"/>
              <a:t>If any </a:t>
            </a:r>
            <a:r>
              <a:rPr lang="en-IN" dirty="0" err="1"/>
              <a:t>querris</a:t>
            </a:r>
            <a:r>
              <a:rPr lang="en-IN" dirty="0"/>
              <a:t> or any suggestion you can give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0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attern-recognition-introduc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ubiquity.acm.org/article.cfm?id=985625" TargetMode="External"/><Relationship Id="rId4" Type="http://schemas.openxmlformats.org/officeDocument/2006/relationships/hyperlink" Target="https://serokell.io/blog/pattern-recognit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E42D4-1ACE-586F-467A-60FE000EE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70DB4-0446-EF22-E8E0-3A5B8392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64" y="2518238"/>
            <a:ext cx="8844308" cy="1616914"/>
          </a:xfrm>
        </p:spPr>
        <p:txBody>
          <a:bodyPr/>
          <a:lstStyle/>
          <a:p>
            <a:r>
              <a:rPr lang="en-US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 Black" panose="020B0A04020102020204" pitchFamily="34" charset="0"/>
              </a:rPr>
              <a:t>Neural Approach on Pattern Recognition.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29B1-2D04-0F3A-1081-C5117D8CE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23" y="4556072"/>
            <a:ext cx="7068312" cy="758952"/>
          </a:xfrm>
        </p:spPr>
        <p:txBody>
          <a:bodyPr/>
          <a:lstStyle/>
          <a:p>
            <a:r>
              <a:rPr lang="en-US" dirty="0"/>
              <a:t>EBENEZER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600" dirty="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104693"/>
            <a:ext cx="6422136" cy="3282696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</a:t>
            </a:r>
          </a:p>
          <a:p>
            <a:pPr algn="l"/>
            <a:r>
              <a:rPr lang="en-IN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Pattern Recognition?</a:t>
            </a:r>
          </a:p>
          <a:p>
            <a:pPr algn="l"/>
            <a:r>
              <a:rPr lang="en-IN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Features of Pattern Recognition</a:t>
            </a:r>
          </a:p>
          <a:p>
            <a:pPr algn="l"/>
            <a:r>
              <a:rPr lang="en-US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Training a Pattern Recognition system</a:t>
            </a:r>
          </a:p>
          <a:p>
            <a:pPr algn="l"/>
            <a:r>
              <a:rPr lang="en-IN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does it work?</a:t>
            </a:r>
          </a:p>
          <a:p>
            <a:pPr algn="l"/>
            <a:r>
              <a:rPr lang="en-I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 </a:t>
            </a:r>
            <a:endParaRPr lang="en-IN" b="1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0AE42-75AF-229C-2692-C10ADA4FFA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9787" y="6341806"/>
            <a:ext cx="3097309" cy="209427"/>
          </a:xfrm>
        </p:spPr>
        <p:txBody>
          <a:bodyPr/>
          <a:lstStyle/>
          <a:p>
            <a:r>
              <a:rPr lang="en-US" i="0">
                <a:effectLst/>
                <a:latin typeface="Bahnschrift SemiCondensed" panose="020B0502040204020203" pitchFamily="34" charset="0"/>
              </a:rPr>
              <a:t>Neural Approach on Pattern Recognition</a:t>
            </a:r>
            <a:r>
              <a:rPr lang="en-US" b="1" i="0">
                <a:effectLst/>
                <a:latin typeface="Bahnschrift SemiCondensed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E4810-741E-186D-5B91-6E99AB00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7485" y="1225690"/>
            <a:ext cx="4544899" cy="50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0E99-07CC-9576-AFD7-C52151AD0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2A8B0-333F-633E-3FA7-D38DBFB10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Segoe UI Light" panose="020B0502040204020203" pitchFamily="34" charset="0"/>
              <a:buChar char="o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Machine Learning[ML] &amp; Deep Learning[DL].</a:t>
            </a:r>
          </a:p>
          <a:p>
            <a:pPr marL="285750" indent="-285750" algn="l">
              <a:buFont typeface="Segoe UI Light" panose="020B0502040204020203" pitchFamily="34" charset="0"/>
              <a:buChar char="o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 is a subset of ML</a:t>
            </a:r>
          </a:p>
          <a:p>
            <a:pPr marL="285750" indent="-285750" algn="l">
              <a:buFont typeface="Segoe UI Light" panose="020B0502040204020203" pitchFamily="34" charset="0"/>
              <a:buChar char="o"/>
            </a:pPr>
            <a:r>
              <a:rPr lang="en-IN" b="1" dirty="0">
                <a:latin typeface="Lato" panose="020F0502020204030203" pitchFamily="34" charset="0"/>
              </a:rPr>
              <a:t>M</a:t>
            </a:r>
            <a:r>
              <a:rPr lang="en-IN" b="1" i="0" dirty="0">
                <a:effectLst/>
                <a:latin typeface="Lato" panose="020F0502020204030203" pitchFamily="34" charset="0"/>
              </a:rPr>
              <a:t>imics the human brain.</a:t>
            </a:r>
          </a:p>
          <a:p>
            <a:pPr marL="285750" indent="-285750" algn="l">
              <a:buFont typeface="Segoe UI Light" panose="020B0502040204020203" pitchFamily="34" charset="0"/>
              <a:buChar char="o"/>
            </a:pPr>
            <a:r>
              <a:rPr lang="en-US" b="1" dirty="0">
                <a:latin typeface="Lato" panose="020F0502020204030203" pitchFamily="34" charset="0"/>
              </a:rPr>
              <a:t>T</a:t>
            </a:r>
            <a:r>
              <a:rPr lang="en-US" b="1" i="0" dirty="0">
                <a:effectLst/>
                <a:latin typeface="Lato" panose="020F0502020204030203" pitchFamily="34" charset="0"/>
              </a:rPr>
              <a:t>he system has enough computing power and enough data for processing.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0349A-A089-ED4C-A18C-28133291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9236" y="2157984"/>
            <a:ext cx="3022764" cy="3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57" y="193007"/>
            <a:ext cx="10881360" cy="1069848"/>
          </a:xfrm>
        </p:spPr>
        <p:txBody>
          <a:bodyPr/>
          <a:lstStyle/>
          <a:p>
            <a:r>
              <a:rPr lang="en-US" dirty="0"/>
              <a:t>What is pattern recognition?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F0B8-5B51-7376-0271-8D849CA3F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52" y="1655064"/>
            <a:ext cx="10332720" cy="3547872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P</a:t>
            </a:r>
            <a:r>
              <a:rPr lang="en-US" b="0" i="0" dirty="0">
                <a:effectLst/>
                <a:latin typeface="Lato" panose="020F0502020204030203" pitchFamily="34" charset="0"/>
              </a:rPr>
              <a:t>rocess of finding regularities and similarities in data.</a:t>
            </a:r>
          </a:p>
          <a:p>
            <a:r>
              <a:rPr lang="en-US" b="0" i="0" dirty="0">
                <a:effectLst/>
                <a:latin typeface="Lato" panose="020F0502020204030203" pitchFamily="34" charset="0"/>
              </a:rPr>
              <a:t>These similarities can be found based on statistical analysis,    	                                      historical data.</a:t>
            </a:r>
          </a:p>
          <a:p>
            <a:r>
              <a:rPr lang="en-US" b="0" i="0" dirty="0">
                <a:effectLst/>
                <a:latin typeface="Lato" panose="020F0502020204030203" pitchFamily="34" charset="0"/>
              </a:rPr>
              <a:t>A pattern is a regularity in the world or in abstract notions.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ato" panose="020F0502020204030203" pitchFamily="34" charset="0"/>
              </a:rPr>
              <a:t>Example : </a:t>
            </a:r>
            <a:r>
              <a:rPr lang="en-IN" b="0" i="0" dirty="0">
                <a:effectLst/>
                <a:latin typeface="Lato" panose="020F0502020204030203" pitchFamily="34" charset="0"/>
              </a:rPr>
              <a:t>Speech recognition, speaker identification, </a:t>
            </a:r>
            <a:r>
              <a:rPr lang="en-IN" dirty="0">
                <a:latin typeface="Lato" panose="020F0502020204030203" pitchFamily="34" charset="0"/>
              </a:rPr>
              <a:t>A</a:t>
            </a:r>
            <a:r>
              <a:rPr lang="en-IN" b="0" i="0" dirty="0">
                <a:effectLst/>
                <a:latin typeface="Lato" panose="020F0502020204030203" pitchFamily="34" charset="0"/>
              </a:rPr>
              <a:t>utomatic         	        </a:t>
            </a:r>
            <a:r>
              <a:rPr lang="en-IN" dirty="0">
                <a:latin typeface="Lato" panose="020F0502020204030203" pitchFamily="34" charset="0"/>
              </a:rPr>
              <a:t>M</a:t>
            </a:r>
            <a:r>
              <a:rPr lang="en-IN" b="0" i="0" dirty="0">
                <a:effectLst/>
                <a:latin typeface="Lato" panose="020F0502020204030203" pitchFamily="34" charset="0"/>
              </a:rPr>
              <a:t>edical Diagnosis.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06486-9998-C1A0-17E6-5EE42EFF56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0542" y="4549287"/>
            <a:ext cx="3220875" cy="23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0B07383B-6310-56A6-B051-F4B962E1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pattern recognition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EF70F2-7661-2DF8-B313-F0D871E7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733550"/>
            <a:ext cx="59055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085629-9AEE-35AE-857C-FA40536F2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rcRect b="21049"/>
          <a:stretch/>
        </p:blipFill>
        <p:spPr>
          <a:xfrm>
            <a:off x="4355690" y="2939681"/>
            <a:ext cx="7836310" cy="39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05">
            <a:extLst>
              <a:ext uri="{FF2B5EF4-FFF2-40B4-BE49-F238E27FC236}">
                <a16:creationId xmlns:a16="http://schemas.microsoft.com/office/drawing/2014/main" id="{734F8B63-0C1D-770B-CA9D-EE7ACF81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87452"/>
            <a:ext cx="10881360" cy="1069848"/>
          </a:xfrm>
        </p:spPr>
        <p:txBody>
          <a:bodyPr/>
          <a:lstStyle/>
          <a:p>
            <a:r>
              <a:rPr lang="en-IN" b="1" i="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How does it work?</a:t>
            </a:r>
            <a:endParaRPr lang="en-IN" b="0" i="0" dirty="0">
              <a:solidFill>
                <a:schemeClr val="bg1">
                  <a:lumMod val="95000"/>
                </a:schemeClr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337C623-F07A-2822-3915-5B382B25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" y="1172665"/>
            <a:ext cx="11731752" cy="5517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11030-21C2-ADB5-8C54-C2A802C37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36"/>
          <a:stretch/>
        </p:blipFill>
        <p:spPr>
          <a:xfrm>
            <a:off x="257790" y="136653"/>
            <a:ext cx="2927862" cy="19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D376-455C-D256-C0D6-DA74325C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7" y="2477729"/>
            <a:ext cx="10332720" cy="3853262"/>
          </a:xfrm>
        </p:spPr>
        <p:txBody>
          <a:bodyPr/>
          <a:lstStyle/>
          <a:p>
            <a:pPr marL="0" indent="0">
              <a:buNone/>
            </a:pPr>
            <a:r>
              <a:rPr lang="en-IN" b="1" dirty="0">
                <a:latin typeface="+mj-lt"/>
              </a:rPr>
              <a:t>REFRENCE: </a:t>
            </a:r>
          </a:p>
          <a:p>
            <a:pPr marL="457200" indent="-457200"/>
            <a:r>
              <a:rPr lang="en-IN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https://www.geeksforgeeks.org/pattern-recognition-introduction/</a:t>
            </a:r>
            <a:endParaRPr lang="en-IN" b="1" dirty="0">
              <a:solidFill>
                <a:srgbClr val="FFFF00"/>
              </a:solidFill>
            </a:endParaRPr>
          </a:p>
          <a:p>
            <a:pPr marL="457200" indent="-457200"/>
            <a:r>
              <a:rPr lang="en-IN" b="1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https://serokell.io/blog/pattern-recognition</a:t>
            </a:r>
            <a:endParaRPr lang="en-IN" b="1" dirty="0">
              <a:solidFill>
                <a:srgbClr val="FFFF00"/>
              </a:solidFill>
            </a:endParaRPr>
          </a:p>
          <a:p>
            <a:pPr marL="457200" indent="-457200"/>
            <a:r>
              <a:rPr lang="en-IN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https://ubiquity.acm.org/article.cfm?id=985625</a:t>
            </a:r>
            <a:endParaRPr lang="en-IN" b="1" dirty="0">
              <a:solidFill>
                <a:srgbClr val="FFFF00"/>
              </a:solidFill>
            </a:endParaRPr>
          </a:p>
          <a:p>
            <a:pPr marL="457200" indent="-457200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96820-6F30-431C-DF7A-8F7785659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199" y="3559277"/>
            <a:ext cx="3767599" cy="34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1892-81E6-551C-7B5A-DEA6822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pc="600" dirty="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0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CF8670-35D1-4455-AC7A-762B7388B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4A95C-9007-4EA6-944B-306B6F2A0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A3FD6-E6BF-490E-B6B4-6A011394B0E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TM66925244</Template>
  <TotalTime>0</TotalTime>
  <Words>309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Bahnschrift SemiCondensed</vt:lpstr>
      <vt:lpstr>Calibri</vt:lpstr>
      <vt:lpstr>Courier New</vt:lpstr>
      <vt:lpstr>Lato</vt:lpstr>
      <vt:lpstr>Segoe UI Light</vt:lpstr>
      <vt:lpstr>Tw Cen MT</vt:lpstr>
      <vt:lpstr>Office Theme</vt:lpstr>
      <vt:lpstr>Neural Approach on Pattern Recognition.</vt:lpstr>
      <vt:lpstr>CONTENTS</vt:lpstr>
      <vt:lpstr>INTRODUCTION</vt:lpstr>
      <vt:lpstr>What is pattern recognition?</vt:lpstr>
      <vt:lpstr>Training a pattern recognition system</vt:lpstr>
      <vt:lpstr>How does it work?</vt:lpstr>
      <vt:lpstr>Conclusion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2022-10-27T00:37:19Z</dcterms:created>
  <dcterms:modified xsi:type="dcterms:W3CDTF">2023-08-08T07:07:44Z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