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67508" y="461899"/>
            <a:ext cx="4808982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52269" y="461899"/>
            <a:ext cx="4839461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6384" y="1604213"/>
            <a:ext cx="7971231" cy="3318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1469" y="1603959"/>
            <a:ext cx="6016625" cy="331851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6985">
              <a:lnSpc>
                <a:spcPct val="100000"/>
              </a:lnSpc>
              <a:spcBef>
                <a:spcPts val="100"/>
              </a:spcBef>
              <a:tabLst>
                <a:tab pos="1263650" algn="l"/>
              </a:tabLst>
            </a:pPr>
            <a:r>
              <a:rPr dirty="0" sz="7200" spc="-35">
                <a:solidFill>
                  <a:srgbClr val="FFFFFF"/>
                </a:solidFill>
              </a:rPr>
              <a:t>Research  </a:t>
            </a:r>
            <a:r>
              <a:rPr dirty="0" sz="7200" spc="-10">
                <a:solidFill>
                  <a:srgbClr val="FFFFFF"/>
                </a:solidFill>
              </a:rPr>
              <a:t>Methodology:  </a:t>
            </a:r>
            <a:r>
              <a:rPr dirty="0" sz="7200">
                <a:solidFill>
                  <a:srgbClr val="FFFFFF"/>
                </a:solidFill>
              </a:rPr>
              <a:t>An	I</a:t>
            </a:r>
            <a:r>
              <a:rPr dirty="0" sz="7200" spc="-80">
                <a:solidFill>
                  <a:srgbClr val="FFFFFF"/>
                </a:solidFill>
              </a:rPr>
              <a:t>n</a:t>
            </a:r>
            <a:r>
              <a:rPr dirty="0" sz="7200">
                <a:solidFill>
                  <a:srgbClr val="FFFFFF"/>
                </a:solidFill>
              </a:rPr>
              <a:t>t</a:t>
            </a:r>
            <a:r>
              <a:rPr dirty="0" sz="7200" spc="-85">
                <a:solidFill>
                  <a:srgbClr val="FFFFFF"/>
                </a:solidFill>
              </a:rPr>
              <a:t>r</a:t>
            </a:r>
            <a:r>
              <a:rPr dirty="0" sz="7200">
                <a:solidFill>
                  <a:srgbClr val="FFFFFF"/>
                </a:solidFill>
              </a:rPr>
              <a:t>oduction</a:t>
            </a:r>
            <a:endParaRPr sz="7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6048" y="461899"/>
            <a:ext cx="531050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Fundamental</a:t>
            </a:r>
            <a:r>
              <a:rPr dirty="0" spc="-55"/>
              <a:t> </a:t>
            </a:r>
            <a:r>
              <a:rPr dirty="0" spc="-20"/>
              <a:t>Research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10793" rIns="0" bIns="0" rtlCol="0" vert="horz">
            <a:spAutoFit/>
          </a:bodyPr>
          <a:lstStyle/>
          <a:p>
            <a:pPr algn="ctr" marL="28575" marR="22225">
              <a:lnSpc>
                <a:spcPct val="100000"/>
              </a:lnSpc>
              <a:spcBef>
                <a:spcPts val="100"/>
              </a:spcBef>
            </a:pPr>
            <a:r>
              <a:rPr dirty="0"/>
              <a:t>It is mainly </a:t>
            </a:r>
            <a:r>
              <a:rPr dirty="0" spc="-10"/>
              <a:t>concerned </a:t>
            </a:r>
            <a:r>
              <a:rPr dirty="0"/>
              <a:t>with</a:t>
            </a:r>
            <a:r>
              <a:rPr dirty="0" spc="-95"/>
              <a:t> </a:t>
            </a:r>
            <a:r>
              <a:rPr dirty="0" spc="-15"/>
              <a:t>generalizations  </a:t>
            </a:r>
            <a:r>
              <a:rPr dirty="0"/>
              <a:t>and </a:t>
            </a:r>
            <a:r>
              <a:rPr dirty="0" spc="-5"/>
              <a:t>with </a:t>
            </a:r>
            <a:r>
              <a:rPr dirty="0"/>
              <a:t>the </a:t>
            </a:r>
            <a:r>
              <a:rPr dirty="0" spc="-15"/>
              <a:t>formulation </a:t>
            </a:r>
            <a:r>
              <a:rPr dirty="0" spc="-5"/>
              <a:t>of </a:t>
            </a:r>
            <a:r>
              <a:rPr dirty="0"/>
              <a:t>a</a:t>
            </a:r>
            <a:r>
              <a:rPr dirty="0" spc="-70"/>
              <a:t> </a:t>
            </a:r>
            <a:r>
              <a:rPr dirty="0" spc="-40"/>
              <a:t>theory.</a:t>
            </a:r>
          </a:p>
          <a:p>
            <a:pPr algn="ctr" marL="12065" marR="5080">
              <a:lnSpc>
                <a:spcPct val="100000"/>
              </a:lnSpc>
            </a:pPr>
            <a:r>
              <a:rPr dirty="0" spc="-5"/>
              <a:t>Gathering </a:t>
            </a:r>
            <a:r>
              <a:rPr dirty="0" spc="-10"/>
              <a:t>knowledge </a:t>
            </a:r>
            <a:r>
              <a:rPr dirty="0" spc="-30"/>
              <a:t>for knowledge’s </a:t>
            </a:r>
            <a:r>
              <a:rPr dirty="0" spc="-40"/>
              <a:t>sake  </a:t>
            </a:r>
            <a:r>
              <a:rPr dirty="0"/>
              <a:t>is </a:t>
            </a:r>
            <a:r>
              <a:rPr dirty="0" spc="-10"/>
              <a:t>termed fundamental</a:t>
            </a:r>
            <a:r>
              <a:rPr dirty="0" spc="-50"/>
              <a:t> </a:t>
            </a:r>
            <a:r>
              <a:rPr dirty="0" spc="-15"/>
              <a:t>research.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0725" y="461899"/>
            <a:ext cx="516001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Quantitative</a:t>
            </a:r>
            <a:r>
              <a:rPr dirty="0" spc="-95"/>
              <a:t> </a:t>
            </a:r>
            <a:r>
              <a:rPr dirty="0" spc="-20"/>
              <a:t>Research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6361" y="2202307"/>
            <a:ext cx="8039734" cy="2220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-12065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It is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based on </a:t>
            </a: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3600" spc="-15">
                <a:solidFill>
                  <a:srgbClr val="FFFFFF"/>
                </a:solidFill>
                <a:latin typeface="Carlito"/>
                <a:cs typeface="Carlito"/>
              </a:rPr>
              <a:t>quantitative 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measurements of some </a:t>
            </a: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characteristics.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It</a:t>
            </a:r>
            <a:r>
              <a:rPr dirty="0" sz="3600" spc="-8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is 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applicable </a:t>
            </a:r>
            <a:r>
              <a:rPr dirty="0" sz="3600" spc="-25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phenomenon </a:t>
            </a: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that can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be  </a:t>
            </a:r>
            <a:r>
              <a:rPr dirty="0" sz="3600" spc="-15">
                <a:solidFill>
                  <a:srgbClr val="FFFFFF"/>
                </a:solidFill>
                <a:latin typeface="Carlito"/>
                <a:cs typeface="Carlito"/>
              </a:rPr>
              <a:t>expressed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in </a:t>
            </a: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terms of</a:t>
            </a:r>
            <a:r>
              <a:rPr dirty="0" sz="3600" spc="-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quantities.</a:t>
            </a:r>
            <a:endParaRPr sz="3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67508" y="461899"/>
            <a:ext cx="4807585" cy="6965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spc="-15" b="1">
                <a:solidFill>
                  <a:srgbClr val="FF0000"/>
                </a:solidFill>
                <a:latin typeface="Carlito"/>
                <a:cs typeface="Carlito"/>
              </a:rPr>
              <a:t>Qualitative</a:t>
            </a:r>
            <a:r>
              <a:rPr dirty="0" sz="4400" spc="-85" b="1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dirty="0" sz="4400" spc="-20" b="1">
                <a:solidFill>
                  <a:srgbClr val="FF0000"/>
                </a:solidFill>
                <a:latin typeface="Carlito"/>
                <a:cs typeface="Carlito"/>
              </a:rPr>
              <a:t>Research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361" y="2263266"/>
            <a:ext cx="8040370" cy="167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-1143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It is </a:t>
            </a: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concerned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with </a:t>
            </a:r>
            <a:r>
              <a:rPr dirty="0" sz="3600" spc="-15">
                <a:solidFill>
                  <a:srgbClr val="FFFFFF"/>
                </a:solidFill>
                <a:latin typeface="Carlito"/>
                <a:cs typeface="Carlito"/>
              </a:rPr>
              <a:t>qualitative 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phenomenon, i.e.,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phenomenon </a:t>
            </a: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relating</a:t>
            </a:r>
            <a:r>
              <a:rPr dirty="0" sz="3600" spc="-13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600" spc="-20">
                <a:solidFill>
                  <a:srgbClr val="FFFFFF"/>
                </a:solidFill>
                <a:latin typeface="Carlito"/>
                <a:cs typeface="Carlito"/>
              </a:rPr>
              <a:t>to 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or </a:t>
            </a:r>
            <a:r>
              <a:rPr dirty="0" sz="3600" spc="-15">
                <a:solidFill>
                  <a:srgbClr val="FFFFFF"/>
                </a:solidFill>
                <a:latin typeface="Carlito"/>
                <a:cs typeface="Carlito"/>
              </a:rPr>
              <a:t>involving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quality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or</a:t>
            </a:r>
            <a:r>
              <a:rPr dirty="0" sz="3600" spc="-7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kind.</a:t>
            </a:r>
            <a:endParaRPr sz="3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1601" y="461899"/>
            <a:ext cx="486029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Conceptual</a:t>
            </a:r>
            <a:r>
              <a:rPr dirty="0" spc="-80"/>
              <a:t> </a:t>
            </a:r>
            <a:r>
              <a:rPr dirty="0" spc="-20"/>
              <a:t>Research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1006" y="2202307"/>
            <a:ext cx="7359650" cy="2769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50290" marR="199390" indent="-1038225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It is </a:t>
            </a:r>
            <a:r>
              <a:rPr dirty="0" sz="3600" spc="-20">
                <a:solidFill>
                  <a:srgbClr val="FFFFFF"/>
                </a:solidFill>
                <a:latin typeface="Carlito"/>
                <a:cs typeface="Carlito"/>
              </a:rPr>
              <a:t>related </a:t>
            </a:r>
            <a:r>
              <a:rPr dirty="0" sz="3600" spc="-25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some </a:t>
            </a:r>
            <a:r>
              <a:rPr dirty="0" sz="3600" spc="-20">
                <a:solidFill>
                  <a:srgbClr val="FFFFFF"/>
                </a:solidFill>
                <a:latin typeface="Carlito"/>
                <a:cs typeface="Carlito"/>
              </a:rPr>
              <a:t>abstract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idea(s)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or  </a:t>
            </a:r>
            <a:r>
              <a:rPr dirty="0" sz="3600" spc="-35">
                <a:solidFill>
                  <a:srgbClr val="FFFFFF"/>
                </a:solidFill>
                <a:latin typeface="Carlito"/>
                <a:cs typeface="Carlito"/>
              </a:rPr>
              <a:t>theory.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It is </a:t>
            </a:r>
            <a:r>
              <a:rPr dirty="0" sz="3600" spc="-15">
                <a:solidFill>
                  <a:srgbClr val="FFFFFF"/>
                </a:solidFill>
                <a:latin typeface="Carlito"/>
                <a:cs typeface="Carlito"/>
              </a:rPr>
              <a:t>generally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used</a:t>
            </a:r>
            <a:r>
              <a:rPr dirty="0" sz="3600" spc="-3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by</a:t>
            </a:r>
            <a:endParaRPr sz="3600">
              <a:latin typeface="Carlito"/>
              <a:cs typeface="Carlito"/>
            </a:endParaRPr>
          </a:p>
          <a:p>
            <a:pPr algn="ctr" marL="157480" marR="5080" indent="-635">
              <a:lnSpc>
                <a:spcPct val="100000"/>
              </a:lnSpc>
            </a:pP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philosophers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and </a:t>
            </a:r>
            <a:r>
              <a:rPr dirty="0" sz="3600" spc="-30">
                <a:solidFill>
                  <a:srgbClr val="FFFFFF"/>
                </a:solidFill>
                <a:latin typeface="Carlito"/>
                <a:cs typeface="Carlito"/>
              </a:rPr>
              <a:t>thinkers </a:t>
            </a:r>
            <a:r>
              <a:rPr dirty="0" sz="3600" spc="-25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develop  new concepts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or </a:t>
            </a:r>
            <a:r>
              <a:rPr dirty="0" sz="3600" spc="-3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3600" spc="-20">
                <a:solidFill>
                  <a:srgbClr val="FFFFFF"/>
                </a:solidFill>
                <a:latin typeface="Carlito"/>
                <a:cs typeface="Carlito"/>
              </a:rPr>
              <a:t>reinterpret</a:t>
            </a:r>
            <a:r>
              <a:rPr dirty="0" sz="3600" spc="-7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600" spc="-15">
                <a:solidFill>
                  <a:srgbClr val="FFFFFF"/>
                </a:solidFill>
                <a:latin typeface="Carlito"/>
                <a:cs typeface="Carlito"/>
              </a:rPr>
              <a:t>existing 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ones.</a:t>
            </a:r>
            <a:endParaRPr sz="3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7820" y="461899"/>
            <a:ext cx="438721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Empirical</a:t>
            </a:r>
            <a:r>
              <a:rPr dirty="0" spc="-85"/>
              <a:t> </a:t>
            </a:r>
            <a:r>
              <a:rPr dirty="0" spc="-20"/>
              <a:t>Research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3970" marR="5080" indent="-3810">
              <a:lnSpc>
                <a:spcPct val="100000"/>
              </a:lnSpc>
              <a:spcBef>
                <a:spcPts val="100"/>
              </a:spcBef>
            </a:pPr>
            <a:r>
              <a:rPr dirty="0"/>
              <a:t>It </a:t>
            </a:r>
            <a:r>
              <a:rPr dirty="0" spc="-10"/>
              <a:t>relies </a:t>
            </a:r>
            <a:r>
              <a:rPr dirty="0" spc="-5"/>
              <a:t>on </a:t>
            </a:r>
            <a:r>
              <a:rPr dirty="0" spc="-15"/>
              <a:t>experience </a:t>
            </a:r>
            <a:r>
              <a:rPr dirty="0" spc="-5"/>
              <a:t>or </a:t>
            </a:r>
            <a:r>
              <a:rPr dirty="0" spc="-10"/>
              <a:t>observation  </a:t>
            </a:r>
            <a:r>
              <a:rPr dirty="0"/>
              <a:t>alone, </a:t>
            </a:r>
            <a:r>
              <a:rPr dirty="0" spc="-15"/>
              <a:t>often </a:t>
            </a:r>
            <a:r>
              <a:rPr dirty="0" spc="-5"/>
              <a:t>without </a:t>
            </a:r>
            <a:r>
              <a:rPr dirty="0"/>
              <a:t>due </a:t>
            </a:r>
            <a:r>
              <a:rPr dirty="0" spc="-30"/>
              <a:t>regard </a:t>
            </a:r>
            <a:r>
              <a:rPr dirty="0" spc="-25"/>
              <a:t>for </a:t>
            </a:r>
            <a:r>
              <a:rPr dirty="0" spc="-35"/>
              <a:t>system  </a:t>
            </a:r>
            <a:r>
              <a:rPr dirty="0"/>
              <a:t>and </a:t>
            </a:r>
            <a:r>
              <a:rPr dirty="0" spc="-35"/>
              <a:t>theory. </a:t>
            </a:r>
            <a:r>
              <a:rPr dirty="0"/>
              <a:t>It is </a:t>
            </a:r>
            <a:r>
              <a:rPr dirty="0" spc="-10"/>
              <a:t>data-based </a:t>
            </a:r>
            <a:r>
              <a:rPr dirty="0" spc="-15"/>
              <a:t>research,  </a:t>
            </a:r>
            <a:r>
              <a:rPr dirty="0" spc="-10"/>
              <a:t>coming </a:t>
            </a:r>
            <a:r>
              <a:rPr dirty="0" spc="-5"/>
              <a:t>up with conclusions </a:t>
            </a:r>
            <a:r>
              <a:rPr dirty="0"/>
              <a:t>which </a:t>
            </a:r>
            <a:r>
              <a:rPr dirty="0" spc="-20"/>
              <a:t>are  </a:t>
            </a:r>
            <a:r>
              <a:rPr dirty="0" spc="-5"/>
              <a:t>capable of </a:t>
            </a:r>
            <a:r>
              <a:rPr dirty="0"/>
              <a:t>being </a:t>
            </a:r>
            <a:r>
              <a:rPr dirty="0" spc="-5"/>
              <a:t>verified by </a:t>
            </a:r>
            <a:r>
              <a:rPr dirty="0" spc="-10"/>
              <a:t>observation</a:t>
            </a:r>
            <a:r>
              <a:rPr dirty="0" spc="-185"/>
              <a:t> </a:t>
            </a:r>
            <a:r>
              <a:rPr dirty="0" spc="-5"/>
              <a:t>or  </a:t>
            </a:r>
            <a:r>
              <a:rPr dirty="0" spc="-15"/>
              <a:t>experiment.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9636" y="1884933"/>
            <a:ext cx="4282440" cy="12452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0" spc="-5" b="0">
                <a:latin typeface="Carlito"/>
                <a:cs typeface="Carlito"/>
              </a:rPr>
              <a:t>Thank</a:t>
            </a:r>
            <a:r>
              <a:rPr dirty="0" sz="8000" spc="-80" b="0">
                <a:latin typeface="Carlito"/>
                <a:cs typeface="Carlito"/>
              </a:rPr>
              <a:t> </a:t>
            </a:r>
            <a:r>
              <a:rPr dirty="0" sz="8000" spc="-35" b="0">
                <a:latin typeface="Carlito"/>
                <a:cs typeface="Carlito"/>
              </a:rPr>
              <a:t>you</a:t>
            </a:r>
            <a:endParaRPr sz="8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9345" y="642061"/>
            <a:ext cx="2847340" cy="940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 spc="-30"/>
              <a:t>Contents</a:t>
            </a:r>
            <a:endParaRPr sz="6000"/>
          </a:p>
        </p:txBody>
      </p:sp>
      <p:sp>
        <p:nvSpPr>
          <p:cNvPr id="3" name="object 3"/>
          <p:cNvSpPr txBox="1"/>
          <p:nvPr/>
        </p:nvSpPr>
        <p:spPr>
          <a:xfrm>
            <a:off x="906576" y="1990470"/>
            <a:ext cx="4168775" cy="35617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5455" indent="-453390">
              <a:lnSpc>
                <a:spcPct val="100000"/>
              </a:lnSpc>
              <a:spcBef>
                <a:spcPts val="95"/>
              </a:spcBef>
              <a:buSzPct val="97500"/>
              <a:buFont typeface="Wingdings"/>
              <a:buChar char=""/>
              <a:tabLst>
                <a:tab pos="466090" algn="l"/>
              </a:tabLst>
            </a:pPr>
            <a:r>
              <a:rPr dirty="0" sz="4000" spc="-5">
                <a:solidFill>
                  <a:srgbClr val="FFFF00"/>
                </a:solidFill>
                <a:latin typeface="Carlito"/>
                <a:cs typeface="Carlito"/>
              </a:rPr>
              <a:t>Meaning</a:t>
            </a:r>
            <a:endParaRPr sz="4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FF00"/>
              </a:buClr>
              <a:buFont typeface="Wingdings"/>
              <a:buChar char=""/>
            </a:pPr>
            <a:endParaRPr sz="5500">
              <a:latin typeface="Carlito"/>
              <a:cs typeface="Carlito"/>
            </a:endParaRPr>
          </a:p>
          <a:p>
            <a:pPr marL="465455" indent="-453390">
              <a:lnSpc>
                <a:spcPct val="100000"/>
              </a:lnSpc>
              <a:spcBef>
                <a:spcPts val="5"/>
              </a:spcBef>
              <a:buSzPct val="97500"/>
              <a:buFont typeface="Wingdings"/>
              <a:buChar char=""/>
              <a:tabLst>
                <a:tab pos="466090" algn="l"/>
              </a:tabLst>
            </a:pPr>
            <a:r>
              <a:rPr dirty="0" sz="4000" spc="-15">
                <a:solidFill>
                  <a:srgbClr val="FFFF00"/>
                </a:solidFill>
                <a:latin typeface="Carlito"/>
                <a:cs typeface="Carlito"/>
              </a:rPr>
              <a:t>Objective</a:t>
            </a:r>
            <a:endParaRPr sz="4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FF00"/>
              </a:buClr>
              <a:buFont typeface="Wingdings"/>
              <a:buChar char=""/>
            </a:pPr>
            <a:endParaRPr sz="5500">
              <a:latin typeface="Carlito"/>
              <a:cs typeface="Carlito"/>
            </a:endParaRPr>
          </a:p>
          <a:p>
            <a:pPr marL="465455" indent="-453390">
              <a:lnSpc>
                <a:spcPct val="100000"/>
              </a:lnSpc>
              <a:buSzPct val="97500"/>
              <a:buFont typeface="Wingdings"/>
              <a:buChar char=""/>
              <a:tabLst>
                <a:tab pos="466090" algn="l"/>
              </a:tabLst>
            </a:pPr>
            <a:r>
              <a:rPr dirty="0" sz="4000" spc="-40">
                <a:solidFill>
                  <a:srgbClr val="FFFF00"/>
                </a:solidFill>
                <a:latin typeface="Carlito"/>
                <a:cs typeface="Carlito"/>
              </a:rPr>
              <a:t>Types </a:t>
            </a:r>
            <a:r>
              <a:rPr dirty="0" sz="4000" spc="-5">
                <a:solidFill>
                  <a:srgbClr val="FFFF00"/>
                </a:solidFill>
                <a:latin typeface="Carlito"/>
                <a:cs typeface="Carlito"/>
              </a:rPr>
              <a:t>of</a:t>
            </a:r>
            <a:r>
              <a:rPr dirty="0" sz="4000" spc="-25">
                <a:solidFill>
                  <a:srgbClr val="FFFF00"/>
                </a:solidFill>
                <a:latin typeface="Carlito"/>
                <a:cs typeface="Carlito"/>
              </a:rPr>
              <a:t> </a:t>
            </a:r>
            <a:r>
              <a:rPr dirty="0" sz="4000" spc="-20">
                <a:solidFill>
                  <a:srgbClr val="FFFF00"/>
                </a:solidFill>
                <a:latin typeface="Carlito"/>
                <a:cs typeface="Carlito"/>
              </a:rPr>
              <a:t>Research</a:t>
            </a:r>
            <a:endParaRPr sz="4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21789" y="461899"/>
            <a:ext cx="489712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Meaning </a:t>
            </a:r>
            <a:r>
              <a:rPr dirty="0" spc="-10"/>
              <a:t>of</a:t>
            </a:r>
            <a:r>
              <a:rPr dirty="0" spc="-50"/>
              <a:t> </a:t>
            </a:r>
            <a:r>
              <a:rPr dirty="0" spc="-20"/>
              <a:t>Research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19302" rIns="0" bIns="0" rtlCol="0" vert="horz">
            <a:spAutoFit/>
          </a:bodyPr>
          <a:lstStyle/>
          <a:p>
            <a:pPr marL="743585" marR="5080" indent="-572135">
              <a:lnSpc>
                <a:spcPct val="100000"/>
              </a:lnSpc>
              <a:spcBef>
                <a:spcPts val="95"/>
              </a:spcBef>
            </a:pPr>
            <a:r>
              <a:rPr dirty="0" sz="4000" spc="-20"/>
              <a:t>Research </a:t>
            </a:r>
            <a:r>
              <a:rPr dirty="0" sz="4000" spc="-5"/>
              <a:t>is the </a:t>
            </a:r>
            <a:r>
              <a:rPr dirty="0" sz="4000" spc="-15"/>
              <a:t>search </a:t>
            </a:r>
            <a:r>
              <a:rPr dirty="0" sz="4000" spc="-30"/>
              <a:t>for </a:t>
            </a:r>
            <a:r>
              <a:rPr dirty="0" sz="4000" spc="-10"/>
              <a:t>knowledge  </a:t>
            </a:r>
            <a:r>
              <a:rPr dirty="0" sz="4000" spc="-15"/>
              <a:t>through </a:t>
            </a:r>
            <a:r>
              <a:rPr dirty="0" sz="4000" spc="-10"/>
              <a:t>objective </a:t>
            </a:r>
            <a:r>
              <a:rPr dirty="0" sz="4000" spc="-5"/>
              <a:t>and</a:t>
            </a:r>
            <a:r>
              <a:rPr dirty="0" sz="4000" spc="10"/>
              <a:t> </a:t>
            </a:r>
            <a:r>
              <a:rPr dirty="0" sz="4000" spc="-30"/>
              <a:t>systematic</a:t>
            </a:r>
            <a:endParaRPr sz="4000"/>
          </a:p>
          <a:p>
            <a:pPr marL="3218815" marR="451484" indent="-2262505">
              <a:lnSpc>
                <a:spcPct val="100000"/>
              </a:lnSpc>
            </a:pPr>
            <a:r>
              <a:rPr dirty="0" sz="4000" spc="-10"/>
              <a:t>method </a:t>
            </a:r>
            <a:r>
              <a:rPr dirty="0" sz="4000" spc="-5"/>
              <a:t>of finding </a:t>
            </a:r>
            <a:r>
              <a:rPr dirty="0" sz="4000" spc="-10"/>
              <a:t>solution </a:t>
            </a:r>
            <a:r>
              <a:rPr dirty="0" sz="4000" spc="-25"/>
              <a:t>to </a:t>
            </a:r>
            <a:r>
              <a:rPr dirty="0" sz="4000" spc="-5"/>
              <a:t>a  </a:t>
            </a:r>
            <a:r>
              <a:rPr dirty="0" sz="4000" spc="-15"/>
              <a:t>problem.</a:t>
            </a:r>
            <a:endParaRPr sz="4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8580" y="1774317"/>
            <a:ext cx="7334884" cy="24638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 indent="2540">
              <a:lnSpc>
                <a:spcPct val="100000"/>
              </a:lnSpc>
              <a:spcBef>
                <a:spcPts val="95"/>
              </a:spcBef>
            </a:pPr>
            <a:r>
              <a:rPr dirty="0" sz="4000" spc="-10" b="0">
                <a:solidFill>
                  <a:srgbClr val="FFFFFF"/>
                </a:solidFill>
                <a:latin typeface="Carlito"/>
                <a:cs typeface="Carlito"/>
              </a:rPr>
              <a:t>Thus, </a:t>
            </a:r>
            <a:r>
              <a:rPr dirty="0" sz="4000" spc="-15" b="0">
                <a:solidFill>
                  <a:srgbClr val="FFFFFF"/>
                </a:solidFill>
                <a:latin typeface="Carlito"/>
                <a:cs typeface="Carlito"/>
              </a:rPr>
              <a:t>research </a:t>
            </a:r>
            <a:r>
              <a:rPr dirty="0" sz="4000" spc="-5" b="0">
                <a:solidFill>
                  <a:srgbClr val="FFFFFF"/>
                </a:solidFill>
                <a:latin typeface="Carlito"/>
                <a:cs typeface="Carlito"/>
              </a:rPr>
              <a:t>is an </a:t>
            </a:r>
            <a:r>
              <a:rPr dirty="0" sz="4000" spc="-10" b="0">
                <a:solidFill>
                  <a:srgbClr val="FFFFFF"/>
                </a:solidFill>
                <a:latin typeface="Carlito"/>
                <a:cs typeface="Carlito"/>
              </a:rPr>
              <a:t>original  contribution </a:t>
            </a:r>
            <a:r>
              <a:rPr dirty="0" sz="4000" spc="-25" b="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4000" spc="-5" b="0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4000" spc="-20" b="0">
                <a:solidFill>
                  <a:srgbClr val="FFFFFF"/>
                </a:solidFill>
                <a:latin typeface="Carlito"/>
                <a:cs typeface="Carlito"/>
              </a:rPr>
              <a:t>existing stock </a:t>
            </a:r>
            <a:r>
              <a:rPr dirty="0" sz="4000" spc="-10" b="0">
                <a:solidFill>
                  <a:srgbClr val="FFFFFF"/>
                </a:solidFill>
                <a:latin typeface="Carlito"/>
                <a:cs typeface="Carlito"/>
              </a:rPr>
              <a:t>of  knowledge </a:t>
            </a:r>
            <a:r>
              <a:rPr dirty="0" sz="4000" spc="-5" b="0">
                <a:solidFill>
                  <a:srgbClr val="FFFFFF"/>
                </a:solidFill>
                <a:latin typeface="Carlito"/>
                <a:cs typeface="Carlito"/>
              </a:rPr>
              <a:t>making </a:t>
            </a:r>
            <a:r>
              <a:rPr dirty="0" sz="4000" spc="-30" b="0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4000" spc="-5" b="0">
                <a:solidFill>
                  <a:srgbClr val="FFFFFF"/>
                </a:solidFill>
                <a:latin typeface="Carlito"/>
                <a:cs typeface="Carlito"/>
              </a:rPr>
              <a:t>its  </a:t>
            </a:r>
            <a:r>
              <a:rPr dirty="0" sz="4000" spc="-10" b="0">
                <a:solidFill>
                  <a:srgbClr val="FFFFFF"/>
                </a:solidFill>
                <a:latin typeface="Carlito"/>
                <a:cs typeface="Carlito"/>
              </a:rPr>
              <a:t>advancement.</a:t>
            </a:r>
            <a:endParaRPr sz="4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2813" y="884682"/>
            <a:ext cx="527621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Objectives </a:t>
            </a:r>
            <a:r>
              <a:rPr dirty="0" spc="-10"/>
              <a:t>of</a:t>
            </a:r>
            <a:r>
              <a:rPr dirty="0" spc="-90"/>
              <a:t> </a:t>
            </a:r>
            <a:r>
              <a:rPr dirty="0" spc="-20"/>
              <a:t>Research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0473" y="2071497"/>
            <a:ext cx="7573645" cy="41224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81940" marR="968375" indent="-26987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82575" algn="l"/>
              </a:tabLst>
            </a:pPr>
            <a:r>
              <a:rPr dirty="0" sz="2800" spc="-13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gain familiarity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with a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phenomenon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or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to 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achieve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new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insights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into</a:t>
            </a:r>
            <a:r>
              <a:rPr dirty="0" sz="2800" spc="6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it.</a:t>
            </a:r>
            <a:endParaRPr sz="2800">
              <a:latin typeface="Carlito"/>
              <a:cs typeface="Carlito"/>
            </a:endParaRPr>
          </a:p>
          <a:p>
            <a:pPr marL="281940" marR="842010" indent="-269875">
              <a:lnSpc>
                <a:spcPct val="100000"/>
              </a:lnSpc>
              <a:spcBef>
                <a:spcPts val="675"/>
              </a:spcBef>
              <a:buClr>
                <a:srgbClr val="FFFFFF"/>
              </a:buClr>
              <a:buFont typeface="Arial"/>
              <a:buChar char="•"/>
              <a:tabLst>
                <a:tab pos="362585" algn="l"/>
                <a:tab pos="363220" algn="l"/>
              </a:tabLst>
            </a:pPr>
            <a:r>
              <a:rPr dirty="0"/>
              <a:t>	</a:t>
            </a:r>
            <a:r>
              <a:rPr dirty="0" sz="2800" spc="-13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2800" spc="-25">
                <a:solidFill>
                  <a:srgbClr val="FFFFFF"/>
                </a:solidFill>
                <a:latin typeface="Carlito"/>
                <a:cs typeface="Carlito"/>
              </a:rPr>
              <a:t>portray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accurately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characteristics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of a 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particular individual, situation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or a</a:t>
            </a:r>
            <a:r>
              <a:rPr dirty="0" sz="2800" spc="11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group.</a:t>
            </a:r>
            <a:endParaRPr sz="2800">
              <a:latin typeface="Carlito"/>
              <a:cs typeface="Carlito"/>
            </a:endParaRPr>
          </a:p>
          <a:p>
            <a:pPr marL="281940" marR="5080" indent="-26987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82575" algn="l"/>
              </a:tabLst>
            </a:pPr>
            <a:r>
              <a:rPr dirty="0" sz="2800" spc="-13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determine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frequency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with which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something 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occurs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or with which it is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associated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with 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something</a:t>
            </a:r>
            <a:r>
              <a:rPr dirty="0" sz="2800" spc="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else.</a:t>
            </a:r>
            <a:endParaRPr sz="2800">
              <a:latin typeface="Carlito"/>
              <a:cs typeface="Carlito"/>
            </a:endParaRPr>
          </a:p>
          <a:p>
            <a:pPr marL="281940" marR="1045210" indent="-26987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82575" algn="l"/>
              </a:tabLst>
            </a:pPr>
            <a:r>
              <a:rPr dirty="0" sz="2800" spc="-13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2800" spc="-20">
                <a:solidFill>
                  <a:srgbClr val="FFFFFF"/>
                </a:solidFill>
                <a:latin typeface="Carlito"/>
                <a:cs typeface="Carlito"/>
              </a:rPr>
              <a:t>test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a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hypothesis 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of a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casual </a:t>
            </a:r>
            <a:r>
              <a:rPr dirty="0" sz="2800" spc="-15">
                <a:solidFill>
                  <a:srgbClr val="FFFFFF"/>
                </a:solidFill>
                <a:latin typeface="Carlito"/>
                <a:cs typeface="Carlito"/>
              </a:rPr>
              <a:t>relationship 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between</a:t>
            </a:r>
            <a:r>
              <a:rPr dirty="0" sz="2800" spc="-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Carlito"/>
                <a:cs typeface="Carlito"/>
              </a:rPr>
              <a:t>variables.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2976" y="461899"/>
            <a:ext cx="418147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5"/>
              <a:t>Types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 spc="-20"/>
              <a:t>Research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74901"/>
            <a:ext cx="4861560" cy="30022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Descriptive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vs.</a:t>
            </a:r>
            <a:r>
              <a:rPr dirty="0" sz="3200" spc="-4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Analytical</a:t>
            </a:r>
            <a:endParaRPr sz="32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6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solidFill>
                  <a:srgbClr val="FFFFFF"/>
                </a:solidFill>
                <a:latin typeface="Carlito"/>
                <a:cs typeface="Carlito"/>
              </a:rPr>
              <a:t>Applied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vs.</a:t>
            </a:r>
            <a:r>
              <a:rPr dirty="0" sz="3200" spc="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Fundamental</a:t>
            </a:r>
            <a:endParaRPr sz="32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6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Quantitative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vs.</a:t>
            </a:r>
            <a:r>
              <a:rPr dirty="0" sz="3200" spc="-6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Qualitative</a:t>
            </a:r>
            <a:endParaRPr sz="32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6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solidFill>
                  <a:srgbClr val="FFFFFF"/>
                </a:solidFill>
                <a:latin typeface="Carlito"/>
                <a:cs typeface="Carlito"/>
              </a:rPr>
              <a:t>Conceptual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vs.</a:t>
            </a:r>
            <a:r>
              <a:rPr dirty="0" sz="3200" spc="-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200" spc="-5">
                <a:solidFill>
                  <a:srgbClr val="FFFFFF"/>
                </a:solidFill>
                <a:latin typeface="Carlito"/>
                <a:cs typeface="Carlito"/>
              </a:rPr>
              <a:t>Empirical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Descriptive</a:t>
            </a:r>
            <a:r>
              <a:rPr dirty="0" spc="-55"/>
              <a:t> </a:t>
            </a:r>
            <a:r>
              <a:rPr dirty="0" spc="-20"/>
              <a:t>Research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9409" y="2193163"/>
            <a:ext cx="8023859" cy="29527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It includes </a:t>
            </a: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surveys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and </a:t>
            </a:r>
            <a:r>
              <a:rPr dirty="0" sz="3200" spc="-15">
                <a:solidFill>
                  <a:srgbClr val="FFFFFF"/>
                </a:solidFill>
                <a:latin typeface="Carlito"/>
                <a:cs typeface="Carlito"/>
              </a:rPr>
              <a:t>fact-finding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enquiries </a:t>
            </a:r>
            <a:r>
              <a:rPr dirty="0" sz="3200" spc="-5">
                <a:solidFill>
                  <a:srgbClr val="FFFFFF"/>
                </a:solidFill>
                <a:latin typeface="Carlito"/>
                <a:cs typeface="Carlito"/>
              </a:rPr>
              <a:t>of  </a:t>
            </a:r>
            <a:r>
              <a:rPr dirty="0" sz="3200" spc="-25">
                <a:solidFill>
                  <a:srgbClr val="FFFFFF"/>
                </a:solidFill>
                <a:latin typeface="Carlito"/>
                <a:cs typeface="Carlito"/>
              </a:rPr>
              <a:t>different </a:t>
            </a:r>
            <a:r>
              <a:rPr dirty="0" sz="3200" spc="-5">
                <a:solidFill>
                  <a:srgbClr val="FFFFFF"/>
                </a:solidFill>
                <a:latin typeface="Carlito"/>
                <a:cs typeface="Carlito"/>
              </a:rPr>
              <a:t>kinds. The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major </a:t>
            </a:r>
            <a:r>
              <a:rPr dirty="0" sz="3200" spc="-5">
                <a:solidFill>
                  <a:srgbClr val="FFFFFF"/>
                </a:solidFill>
                <a:latin typeface="Carlito"/>
                <a:cs typeface="Carlito"/>
              </a:rPr>
              <a:t>purpose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is </a:t>
            </a: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description 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of </a:t>
            </a: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3200" spc="-30">
                <a:solidFill>
                  <a:srgbClr val="FFFFFF"/>
                </a:solidFill>
                <a:latin typeface="Carlito"/>
                <a:cs typeface="Carlito"/>
              </a:rPr>
              <a:t>state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of </a:t>
            </a:r>
            <a:r>
              <a:rPr dirty="0" sz="3200" spc="-30">
                <a:solidFill>
                  <a:srgbClr val="FFFFFF"/>
                </a:solidFill>
                <a:latin typeface="Carlito"/>
                <a:cs typeface="Carlito"/>
              </a:rPr>
              <a:t>affairs </a:t>
            </a: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at present. </a:t>
            </a:r>
            <a:r>
              <a:rPr dirty="0" sz="3200" spc="-5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researcher  </a:t>
            </a:r>
            <a:r>
              <a:rPr dirty="0" sz="3200" spc="-5">
                <a:solidFill>
                  <a:srgbClr val="FFFFFF"/>
                </a:solidFill>
                <a:latin typeface="Carlito"/>
                <a:cs typeface="Carlito"/>
              </a:rPr>
              <a:t>has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no </a:t>
            </a:r>
            <a:r>
              <a:rPr dirty="0" sz="3200" spc="-15">
                <a:solidFill>
                  <a:srgbClr val="FFFFFF"/>
                </a:solidFill>
                <a:latin typeface="Carlito"/>
                <a:cs typeface="Carlito"/>
              </a:rPr>
              <a:t>control </a:t>
            </a: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over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the </a:t>
            </a:r>
            <a:r>
              <a:rPr dirty="0" sz="3200" spc="-5">
                <a:solidFill>
                  <a:srgbClr val="FFFFFF"/>
                </a:solidFill>
                <a:latin typeface="Carlito"/>
                <a:cs typeface="Carlito"/>
              </a:rPr>
              <a:t>variables; he or she </a:t>
            </a: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can  </a:t>
            </a:r>
            <a:r>
              <a:rPr dirty="0" sz="3200" spc="-5">
                <a:solidFill>
                  <a:srgbClr val="FFFFFF"/>
                </a:solidFill>
                <a:latin typeface="Carlito"/>
                <a:cs typeface="Carlito"/>
              </a:rPr>
              <a:t>only report what has happened or </a:t>
            </a:r>
            <a:r>
              <a:rPr dirty="0" sz="3200" spc="-10">
                <a:solidFill>
                  <a:srgbClr val="FFFFFF"/>
                </a:solidFill>
                <a:latin typeface="Carlito"/>
                <a:cs typeface="Carlito"/>
              </a:rPr>
              <a:t>what </a:t>
            </a:r>
            <a:r>
              <a:rPr dirty="0" sz="3200">
                <a:solidFill>
                  <a:srgbClr val="FFFFFF"/>
                </a:solidFill>
                <a:latin typeface="Carlito"/>
                <a:cs typeface="Carlito"/>
              </a:rPr>
              <a:t>is  </a:t>
            </a:r>
            <a:r>
              <a:rPr dirty="0" sz="3200" spc="-5">
                <a:solidFill>
                  <a:srgbClr val="FFFFFF"/>
                </a:solidFill>
                <a:latin typeface="Carlito"/>
                <a:cs typeface="Carlito"/>
              </a:rPr>
              <a:t>happening.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620" y="461899"/>
            <a:ext cx="453707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Analytical</a:t>
            </a:r>
            <a:r>
              <a:rPr dirty="0" spc="-55"/>
              <a:t> </a:t>
            </a:r>
            <a:r>
              <a:rPr dirty="0" spc="-20"/>
              <a:t>Research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10793" rIns="0" bIns="0" rtlCol="0" vert="horz">
            <a:spAutoFit/>
          </a:bodyPr>
          <a:lstStyle/>
          <a:p>
            <a:pPr algn="ctr" marL="9525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In </a:t>
            </a:r>
            <a:r>
              <a:rPr dirty="0" spc="-10"/>
              <a:t>this </a:t>
            </a:r>
            <a:r>
              <a:rPr dirty="0" spc="-5"/>
              <a:t>type of </a:t>
            </a:r>
            <a:r>
              <a:rPr dirty="0" spc="-15"/>
              <a:t>research, </a:t>
            </a:r>
            <a:r>
              <a:rPr dirty="0"/>
              <a:t>the </a:t>
            </a:r>
            <a:r>
              <a:rPr dirty="0" spc="-10"/>
              <a:t>researcher</a:t>
            </a:r>
            <a:r>
              <a:rPr dirty="0" spc="-80"/>
              <a:t> </a:t>
            </a:r>
            <a:r>
              <a:rPr dirty="0" spc="-5"/>
              <a:t>has  </a:t>
            </a:r>
            <a:r>
              <a:rPr dirty="0" spc="-25"/>
              <a:t>to </a:t>
            </a:r>
            <a:r>
              <a:rPr dirty="0" spc="-5"/>
              <a:t>use </a:t>
            </a:r>
            <a:r>
              <a:rPr dirty="0" spc="-15"/>
              <a:t>facts </a:t>
            </a:r>
            <a:r>
              <a:rPr dirty="0" spc="-5"/>
              <a:t>or </a:t>
            </a:r>
            <a:r>
              <a:rPr dirty="0" spc="-15"/>
              <a:t>information </a:t>
            </a:r>
            <a:r>
              <a:rPr dirty="0" spc="-10"/>
              <a:t>already  available, </a:t>
            </a:r>
            <a:r>
              <a:rPr dirty="0"/>
              <a:t>and </a:t>
            </a:r>
            <a:r>
              <a:rPr dirty="0" spc="-15"/>
              <a:t>analyze </a:t>
            </a:r>
            <a:r>
              <a:rPr dirty="0" spc="-5"/>
              <a:t>these </a:t>
            </a:r>
            <a:r>
              <a:rPr dirty="0" spc="-25"/>
              <a:t>to </a:t>
            </a:r>
            <a:r>
              <a:rPr dirty="0" spc="-30"/>
              <a:t>make </a:t>
            </a:r>
            <a:r>
              <a:rPr dirty="0"/>
              <a:t>a  </a:t>
            </a:r>
            <a:r>
              <a:rPr dirty="0" spc="-5"/>
              <a:t>critical </a:t>
            </a:r>
            <a:r>
              <a:rPr dirty="0" spc="-10"/>
              <a:t>evaluation </a:t>
            </a:r>
            <a:r>
              <a:rPr dirty="0" spc="-5"/>
              <a:t>of </a:t>
            </a:r>
            <a:r>
              <a:rPr dirty="0"/>
              <a:t>the</a:t>
            </a:r>
            <a:r>
              <a:rPr dirty="0" spc="-75"/>
              <a:t> </a:t>
            </a:r>
            <a:r>
              <a:rPr dirty="0" spc="-10"/>
              <a:t>material</a:t>
            </a:r>
            <a:r>
              <a:rPr dirty="0" sz="3200" spc="-10"/>
              <a:t>.</a:t>
            </a:r>
            <a:endParaRPr sz="3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1557" y="461899"/>
            <a:ext cx="4036695" cy="6965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spc="-5" b="1">
                <a:solidFill>
                  <a:srgbClr val="FF0000"/>
                </a:solidFill>
                <a:latin typeface="Carlito"/>
                <a:cs typeface="Carlito"/>
              </a:rPr>
              <a:t>Applied</a:t>
            </a:r>
            <a:r>
              <a:rPr dirty="0" sz="4400" spc="-75" b="1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dirty="0" sz="4400" spc="-20" b="1">
                <a:solidFill>
                  <a:srgbClr val="FF0000"/>
                </a:solidFill>
                <a:latin typeface="Carlito"/>
                <a:cs typeface="Carlito"/>
              </a:rPr>
              <a:t>Research</a:t>
            </a:r>
            <a:endParaRPr sz="4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4001" y="2202307"/>
            <a:ext cx="7699375" cy="167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5715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It aims </a:t>
            </a:r>
            <a:r>
              <a:rPr dirty="0" sz="3600" spc="-20">
                <a:solidFill>
                  <a:srgbClr val="FFFFFF"/>
                </a:solidFill>
                <a:latin typeface="Carlito"/>
                <a:cs typeface="Carlito"/>
              </a:rPr>
              <a:t>at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finding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a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solution </a:t>
            </a:r>
            <a:r>
              <a:rPr dirty="0" sz="3600" spc="-25">
                <a:solidFill>
                  <a:srgbClr val="FFFFFF"/>
                </a:solidFill>
                <a:latin typeface="Carlito"/>
                <a:cs typeface="Carlito"/>
              </a:rPr>
              <a:t>for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an  </a:t>
            </a: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immediate </a:t>
            </a:r>
            <a:r>
              <a:rPr dirty="0" sz="3600" spc="-15">
                <a:solidFill>
                  <a:srgbClr val="FFFFFF"/>
                </a:solidFill>
                <a:latin typeface="Carlito"/>
                <a:cs typeface="Carlito"/>
              </a:rPr>
              <a:t>problem </a:t>
            </a: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facing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a </a:t>
            </a:r>
            <a:r>
              <a:rPr dirty="0" sz="3600" spc="-10">
                <a:solidFill>
                  <a:srgbClr val="FFFFFF"/>
                </a:solidFill>
                <a:latin typeface="Carlito"/>
                <a:cs typeface="Carlito"/>
              </a:rPr>
              <a:t>society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or </a:t>
            </a:r>
            <a:r>
              <a:rPr dirty="0" sz="3600">
                <a:solidFill>
                  <a:srgbClr val="FFFFFF"/>
                </a:solidFill>
                <a:latin typeface="Carlito"/>
                <a:cs typeface="Carlito"/>
              </a:rPr>
              <a:t>an  </a:t>
            </a:r>
            <a:r>
              <a:rPr dirty="0" sz="3600" spc="-5">
                <a:solidFill>
                  <a:srgbClr val="FFFFFF"/>
                </a:solidFill>
                <a:latin typeface="Carlito"/>
                <a:cs typeface="Carlito"/>
              </a:rPr>
              <a:t>industrial/business</a:t>
            </a:r>
            <a:r>
              <a:rPr dirty="0" sz="3600" spc="-4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3600" spc="-20">
                <a:solidFill>
                  <a:srgbClr val="FFFFFF"/>
                </a:solidFill>
                <a:latin typeface="Carlito"/>
                <a:cs typeface="Carlito"/>
              </a:rPr>
              <a:t>organization.</a:t>
            </a:r>
            <a:endParaRPr sz="3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2021-08-15T10:29:59Z</dcterms:created>
  <dcterms:modified xsi:type="dcterms:W3CDTF">2021-08-15T10:29:59Z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2017-05-30T00:00:00Z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2021-08-15T00:00:00Z</vt:filetime>
  </property>
</Properties>
</file>